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sldIdLst>
    <p:sldId id="256" r:id="rId2"/>
    <p:sldId id="257" r:id="rId3"/>
    <p:sldId id="260" r:id="rId4"/>
    <p:sldId id="262" r:id="rId5"/>
    <p:sldId id="263" r:id="rId6"/>
    <p:sldId id="269" r:id="rId7"/>
    <p:sldId id="258" r:id="rId8"/>
    <p:sldId id="265" r:id="rId9"/>
    <p:sldId id="266" r:id="rId10"/>
    <p:sldId id="267" r:id="rId11"/>
    <p:sldId id="268" r:id="rId1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67C00FFF-6657-42AB-BAA5-120377B5BF98}">
          <p14:sldIdLst>
            <p14:sldId id="256"/>
            <p14:sldId id="257"/>
            <p14:sldId id="260"/>
            <p14:sldId id="262"/>
            <p14:sldId id="263"/>
            <p14:sldId id="269"/>
            <p14:sldId id="258"/>
            <p14:sldId id="265"/>
            <p14:sldId id="266"/>
            <p14:sldId id="267"/>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D6928-86D1-8B38-8967-7BC1C60FC7E0}" v="525" dt="2024-03-11T08:20:07.613"/>
    <p1510:client id="{265ADDAA-4AC4-471E-DF5F-1E91030343AC}" v="11" dt="2024-03-12T14:10:25.707"/>
    <p1510:client id="{3E6FAF4A-7268-6DFC-898D-D6B106863939}" v="1360" dt="2024-03-11T09:42:50.535"/>
    <p1510:client id="{79EA860A-4C55-8D08-38AF-B2B6CB8B4A56}" v="90" dt="2024-03-11T08:31:03.338"/>
    <p1510:client id="{C5CADA63-0549-BB8A-8E3C-E4170D6B67DB}" v="11" dt="2024-03-11T09:54:11.482"/>
    <p1510:client id="{FA0C0B9A-ED84-ACF1-DF3F-3BFBFCA0AAFB}" v="16" dt="2024-03-11T09:34:44.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A069CB8-F204-4D06-B913-C5A26A89888A}" type="datetimeFigureOut">
              <a:rPr lang="en-US" dirty="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740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6E300-0A13-4A81-945A-7333C271A069}" type="datetimeFigureOut">
              <a:rPr lang="en-US" dirty="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3071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71962-1EA4-46E7-BCB0-F36CE46D1A59}" type="datetimeFigureOut">
              <a:rPr lang="en-US" dirty="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7600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BB376-B19C-488D-ABEB-03C7E6E9E3E0}" type="datetimeFigureOut">
              <a:rPr lang="en-US" dirty="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a:p>
        </p:txBody>
      </p:sp>
    </p:spTree>
    <p:extLst>
      <p:ext uri="{BB962C8B-B14F-4D97-AF65-F5344CB8AC3E}">
        <p14:creationId xmlns:p14="http://schemas.microsoft.com/office/powerpoint/2010/main" val="174205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730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9E2A62-1983-43A1-A163-D8AA46534C80}" type="datetimeFigureOut">
              <a:rPr lang="en-US" dirty="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59876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8F3E3B-34E3-4345-B2A1-994B83598A9C}" type="datetimeFigureOut">
              <a:rPr lang="en-US" dirty="0"/>
              <a:t>3/13/2024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993336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816C96-82A1-4D77-8ADA-627AC6FE3D65}" type="datetimeFigureOut">
              <a:rPr lang="en-US" dirty="0"/>
              <a:t>3/13/2024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72387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3/13/2024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346303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3/13/2024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730181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349123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3/13/2024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47964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8B774B55-DEEF-410A-9F9B-E3F6C9F7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633999" y="4550229"/>
            <a:ext cx="10909073" cy="1057655"/>
          </a:xfrm>
        </p:spPr>
        <p:txBody>
          <a:bodyPr>
            <a:normAutofit/>
          </a:bodyPr>
          <a:lstStyle/>
          <a:p>
            <a:pPr algn="ctr"/>
            <a:r>
              <a:rPr lang="pl-PL" sz="6000">
                <a:ea typeface="Calibri Light"/>
                <a:cs typeface="Calibri Light"/>
              </a:rPr>
              <a:t>Projekt dla szkół</a:t>
            </a:r>
            <a:endParaRPr lang="pl-PL" sz="6000">
              <a:cs typeface="Calibri Light"/>
            </a:endParaRPr>
          </a:p>
        </p:txBody>
      </p:sp>
      <p:pic>
        <p:nvPicPr>
          <p:cNvPr id="4" name="Obraz 3" descr="Obraz zawierający Grafika, Czcionka, projekt graficzny, design&#10;&#10;Opis wygenerowany automatycznie">
            <a:extLst>
              <a:ext uri="{FF2B5EF4-FFF2-40B4-BE49-F238E27FC236}">
                <a16:creationId xmlns:a16="http://schemas.microsoft.com/office/drawing/2014/main" id="{9F8FC9DA-0AF2-3BA2-2CA3-9C0BD555146A}"/>
              </a:ext>
            </a:extLst>
          </p:cNvPr>
          <p:cNvPicPr>
            <a:picLocks noChangeAspect="1"/>
          </p:cNvPicPr>
          <p:nvPr/>
        </p:nvPicPr>
        <p:blipFill rotWithShape="1">
          <a:blip r:embed="rId2"/>
          <a:srcRect r="-1" b="11992"/>
          <a:stretch/>
        </p:blipFill>
        <p:spPr>
          <a:xfrm>
            <a:off x="635457" y="640080"/>
            <a:ext cx="10916463" cy="3602736"/>
          </a:xfrm>
          <a:prstGeom prst="rect">
            <a:avLst/>
          </a:prstGeom>
        </p:spPr>
      </p:pic>
      <p:cxnSp>
        <p:nvCxnSpPr>
          <p:cNvPr id="7" name="Straight Connector 10">
            <a:extLst>
              <a:ext uri="{FF2B5EF4-FFF2-40B4-BE49-F238E27FC236}">
                <a16:creationId xmlns:a16="http://schemas.microsoft.com/office/drawing/2014/main" id="{E86F63E5-80CB-48C0-8847-43E22C5378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7318D88-D9BB-4846-BF7B-49CBE4094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178E6CEE-A5A7-4FF2-A9BA-8E59C72B36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0317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280FAB9-AF27-5FED-8781-28C0D2BC17DD}"/>
              </a:ext>
            </a:extLst>
          </p:cNvPr>
          <p:cNvSpPr>
            <a:spLocks noGrp="1"/>
          </p:cNvSpPr>
          <p:nvPr>
            <p:ph type="title"/>
          </p:nvPr>
        </p:nvSpPr>
        <p:spPr>
          <a:xfrm>
            <a:off x="6411685" y="634946"/>
            <a:ext cx="5127171" cy="1450757"/>
          </a:xfrm>
        </p:spPr>
        <p:txBody>
          <a:bodyPr>
            <a:normAutofit/>
          </a:bodyPr>
          <a:lstStyle/>
          <a:p>
            <a:pPr algn="ctr"/>
            <a:r>
              <a:rPr lang="pl-PL" b="1">
                <a:cs typeface="Calibri Light"/>
              </a:rPr>
              <a:t>Wiśnie</a:t>
            </a:r>
            <a:endParaRPr lang="pl-PL" b="1">
              <a:ea typeface="Calibri Light" panose="020F0302020204030204"/>
              <a:cs typeface="Calibri Light"/>
            </a:endParaRPr>
          </a:p>
        </p:txBody>
      </p:sp>
      <p:pic>
        <p:nvPicPr>
          <p:cNvPr id="4" name="Obraz 3" descr="Wiśnie - Sekret młodości: produkty, które korzystnie wpływają na wiek ...">
            <a:extLst>
              <a:ext uri="{FF2B5EF4-FFF2-40B4-BE49-F238E27FC236}">
                <a16:creationId xmlns:a16="http://schemas.microsoft.com/office/drawing/2014/main" id="{BF968FDC-F17E-BB76-1DAD-EECA05692E1F}"/>
              </a:ext>
            </a:extLst>
          </p:cNvPr>
          <p:cNvPicPr>
            <a:picLocks noChangeAspect="1"/>
          </p:cNvPicPr>
          <p:nvPr/>
        </p:nvPicPr>
        <p:blipFill>
          <a:blip r:embed="rId2"/>
          <a:stretch>
            <a:fillRect/>
          </a:stretch>
        </p:blipFill>
        <p:spPr>
          <a:xfrm>
            <a:off x="643192" y="1476757"/>
            <a:ext cx="5451627" cy="35844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1FFB26D4-48A1-21EA-5B00-FC7E4A6348C1}"/>
              </a:ext>
            </a:extLst>
          </p:cNvPr>
          <p:cNvSpPr>
            <a:spLocks noGrp="1"/>
          </p:cNvSpPr>
          <p:nvPr>
            <p:ph idx="1"/>
          </p:nvPr>
        </p:nvSpPr>
        <p:spPr>
          <a:xfrm>
            <a:off x="6411684" y="2191217"/>
            <a:ext cx="5127172" cy="3670180"/>
          </a:xfrm>
        </p:spPr>
        <p:txBody>
          <a:bodyPr vert="horz" lIns="0" tIns="45720" rIns="0" bIns="45720" rtlCol="0" anchor="t">
            <a:normAutofit/>
          </a:bodyPr>
          <a:lstStyle/>
          <a:p>
            <a:pPr marL="0" indent="0" algn="ctr">
              <a:buNone/>
            </a:pPr>
            <a:r>
              <a:rPr lang="pl-PL" sz="2800">
                <a:cs typeface="Calibri"/>
              </a:rPr>
              <a:t>Wiśnie w</a:t>
            </a:r>
            <a:r>
              <a:rPr lang="pl-PL" sz="2800">
                <a:ea typeface="+mn-lt"/>
                <a:cs typeface="+mn-lt"/>
              </a:rPr>
              <a:t>spomagają odporność organizmu i przyspieszają zwalczanie infekcji, więc będą świetnym owocem dla uczniów </a:t>
            </a:r>
            <a:br>
              <a:rPr lang="pl-PL" sz="2800">
                <a:ea typeface="+mn-lt"/>
                <a:cs typeface="+mn-lt"/>
              </a:rPr>
            </a:br>
            <a:r>
              <a:rPr lang="pl-PL" sz="2800">
                <a:ea typeface="+mn-lt"/>
                <a:cs typeface="+mn-lt"/>
              </a:rPr>
              <a:t>w zimne dni.</a:t>
            </a:r>
            <a:endParaRPr lang="pl-PL" sz="2800">
              <a:ea typeface="Calibri" panose="020F0502020204030204"/>
              <a:cs typeface="Calibri"/>
            </a:endParaRPr>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52855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A85AAC6-0B96-DD7C-9209-BA0F4E72848C}"/>
              </a:ext>
            </a:extLst>
          </p:cNvPr>
          <p:cNvSpPr>
            <a:spLocks noGrp="1"/>
          </p:cNvSpPr>
          <p:nvPr>
            <p:ph type="title"/>
          </p:nvPr>
        </p:nvSpPr>
        <p:spPr>
          <a:xfrm>
            <a:off x="6411685" y="634946"/>
            <a:ext cx="5127171" cy="1450757"/>
          </a:xfrm>
        </p:spPr>
        <p:txBody>
          <a:bodyPr>
            <a:normAutofit/>
          </a:bodyPr>
          <a:lstStyle/>
          <a:p>
            <a:pPr algn="ctr"/>
            <a:r>
              <a:rPr lang="pl-PL" b="1">
                <a:cs typeface="Calibri Light"/>
              </a:rPr>
              <a:t>Czereśnie</a:t>
            </a:r>
            <a:endParaRPr lang="pl-PL" b="1"/>
          </a:p>
        </p:txBody>
      </p:sp>
      <p:pic>
        <p:nvPicPr>
          <p:cNvPr id="4" name="Obraz 3" descr="Dojrzałe, Czereśnie, Drzewo">
            <a:extLst>
              <a:ext uri="{FF2B5EF4-FFF2-40B4-BE49-F238E27FC236}">
                <a16:creationId xmlns:a16="http://schemas.microsoft.com/office/drawing/2014/main" id="{C7E98AEE-7E24-71A2-FE8F-364E5D966B81}"/>
              </a:ext>
            </a:extLst>
          </p:cNvPr>
          <p:cNvPicPr>
            <a:picLocks noChangeAspect="1"/>
          </p:cNvPicPr>
          <p:nvPr/>
        </p:nvPicPr>
        <p:blipFill>
          <a:blip r:embed="rId2"/>
          <a:stretch>
            <a:fillRect/>
          </a:stretch>
        </p:blipFill>
        <p:spPr>
          <a:xfrm>
            <a:off x="643192" y="1565346"/>
            <a:ext cx="5451627" cy="34072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D975175B-FAEA-0629-8661-18C504208B4F}"/>
              </a:ext>
            </a:extLst>
          </p:cNvPr>
          <p:cNvSpPr>
            <a:spLocks noGrp="1"/>
          </p:cNvSpPr>
          <p:nvPr>
            <p:ph idx="1"/>
          </p:nvPr>
        </p:nvSpPr>
        <p:spPr>
          <a:xfrm>
            <a:off x="6411684" y="2198914"/>
            <a:ext cx="5127172" cy="3670180"/>
          </a:xfrm>
        </p:spPr>
        <p:txBody>
          <a:bodyPr vert="horz" lIns="0" tIns="45720" rIns="0" bIns="45720" rtlCol="0" anchor="t">
            <a:normAutofit/>
          </a:bodyPr>
          <a:lstStyle/>
          <a:p>
            <a:pPr marL="0" indent="0" algn="ctr">
              <a:buNone/>
            </a:pPr>
            <a:r>
              <a:rPr lang="pl-PL" sz="2800">
                <a:cs typeface="Calibri"/>
              </a:rPr>
              <a:t>Czereśnie można nazwać owocem młodości, ponieważ m.in. spowalniają starzenie się skóry, oraz wspomagają narządy ludzkie.</a:t>
            </a:r>
            <a:endParaRPr lang="pl-PL">
              <a:cs typeface="Calibri" panose="020F0502020204030204"/>
            </a:endParaRPr>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88763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ED5D5BE-CD1C-58B3-4834-149226D222C8}"/>
              </a:ext>
            </a:extLst>
          </p:cNvPr>
          <p:cNvSpPr>
            <a:spLocks noGrp="1"/>
          </p:cNvSpPr>
          <p:nvPr>
            <p:ph type="title"/>
          </p:nvPr>
        </p:nvSpPr>
        <p:spPr>
          <a:xfrm>
            <a:off x="5976257" y="441422"/>
            <a:ext cx="5562599" cy="1450757"/>
          </a:xfrm>
        </p:spPr>
        <p:txBody>
          <a:bodyPr>
            <a:normAutofit/>
          </a:bodyPr>
          <a:lstStyle/>
          <a:p>
            <a:pPr algn="ctr"/>
            <a:r>
              <a:rPr lang="pl-PL" b="1"/>
              <a:t>O projekcie</a:t>
            </a:r>
            <a:endParaRPr lang="pl-PL"/>
          </a:p>
        </p:txBody>
      </p:sp>
      <p:pic>
        <p:nvPicPr>
          <p:cNvPr id="7" name="Obraz 6" descr="Mini drzewa owocowe - Profesjonalne porady i artykuły">
            <a:extLst>
              <a:ext uri="{FF2B5EF4-FFF2-40B4-BE49-F238E27FC236}">
                <a16:creationId xmlns:a16="http://schemas.microsoft.com/office/drawing/2014/main" id="{5716E87C-CFE7-0601-3FFE-26C090869AA0}"/>
              </a:ext>
            </a:extLst>
          </p:cNvPr>
          <p:cNvPicPr>
            <a:picLocks noChangeAspect="1"/>
          </p:cNvPicPr>
          <p:nvPr/>
        </p:nvPicPr>
        <p:blipFill rotWithShape="1">
          <a:blip r:embed="rId2"/>
          <a:srcRect l="12222" r="-222" b="-333"/>
          <a:stretch/>
        </p:blipFill>
        <p:spPr>
          <a:xfrm>
            <a:off x="655287" y="1512246"/>
            <a:ext cx="4797438" cy="36465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14" name="Straight Connector 13">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ED51F158-0AA5-6B71-3049-6B83142F5904}"/>
              </a:ext>
            </a:extLst>
          </p:cNvPr>
          <p:cNvSpPr>
            <a:spLocks noGrp="1"/>
          </p:cNvSpPr>
          <p:nvPr>
            <p:ph idx="1"/>
          </p:nvPr>
        </p:nvSpPr>
        <p:spPr>
          <a:xfrm>
            <a:off x="5867399" y="2211009"/>
            <a:ext cx="5671457" cy="3658085"/>
          </a:xfrm>
        </p:spPr>
        <p:txBody>
          <a:bodyPr vert="horz" lIns="91440" tIns="45720" rIns="91440" bIns="45720" rtlCol="0" anchor="t">
            <a:normAutofit fontScale="70000" lnSpcReduction="20000"/>
          </a:bodyPr>
          <a:lstStyle/>
          <a:p>
            <a:pPr marL="0" indent="0" algn="ctr">
              <a:buNone/>
            </a:pPr>
            <a:r>
              <a:rPr lang="pl-PL" sz="2800" b="1">
                <a:ea typeface="+mn-lt"/>
                <a:cs typeface="+mn-lt"/>
              </a:rPr>
              <a:t>„TRADYCYJNY SAD” </a:t>
            </a:r>
            <a:r>
              <a:rPr lang="pl-PL" sz="2800">
                <a:ea typeface="+mn-lt"/>
                <a:cs typeface="+mn-lt"/>
              </a:rPr>
              <a:t> </a:t>
            </a:r>
            <a:r>
              <a:rPr lang="pl-PL" sz="2800" b="1">
                <a:ea typeface="+mn-lt"/>
                <a:cs typeface="+mn-lt"/>
              </a:rPr>
              <a:t>jest ogólnopolskim konkursem grantowym, który ma na celu szerzenie wiedzy na temat starych odmian drzew owocowych.</a:t>
            </a:r>
            <a:endParaRPr lang="pl-PL" sz="2800">
              <a:cs typeface="Calibri" panose="020F0502020204030204"/>
            </a:endParaRPr>
          </a:p>
          <a:p>
            <a:pPr marL="0" indent="0" algn="ctr">
              <a:buNone/>
            </a:pPr>
            <a:r>
              <a:rPr lang="pl-PL" sz="2800"/>
              <a:t>Działania prowadzone w ramach projektu mają na celu upowszechnić wiedzę na temat tradycyjnych odmian i pomogą przywrócić je na dawne, właściwe sobie miejsce. </a:t>
            </a:r>
            <a:endParaRPr lang="pl-PL" sz="2800">
              <a:cs typeface="Calibri" panose="020F0502020204030204"/>
            </a:endParaRPr>
          </a:p>
          <a:p>
            <a:pPr marL="0" indent="0" algn="ctr">
              <a:buNone/>
            </a:pPr>
            <a:r>
              <a:rPr lang="pl-PL" sz="2800"/>
              <a:t>Kolejnym celem jest szeroko pojęta edukacja – nie tylko na temat tradycyjnych odmian, ale również ekologicznego sposobu pielęgnacji drzew, który ogranicza negatywny wpływ upraw na środowisko. Projekt ma za zadanie zwiększenie zasobów genetycznych drzew owocowych starych odmian oraz zwiększenie różnorodności biologicznej w Polsce.</a:t>
            </a:r>
            <a:endParaRPr lang="pl-PL" sz="1600">
              <a:cs typeface="Calibri" panose="020F0502020204030204"/>
            </a:endParaRPr>
          </a:p>
          <a:p>
            <a:pPr marL="0" indent="0" algn="ctr">
              <a:buNone/>
            </a:pPr>
            <a:endParaRPr lang="pl-PL" sz="1600" b="1">
              <a:cs typeface="Calibri" panose="020F0502020204030204"/>
            </a:endParaRPr>
          </a:p>
        </p:txBody>
      </p:sp>
      <p:sp>
        <p:nvSpPr>
          <p:cNvPr id="16" name="Rectangle 15">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ymbol zastępczy daty 3">
            <a:extLst>
              <a:ext uri="{FF2B5EF4-FFF2-40B4-BE49-F238E27FC236}">
                <a16:creationId xmlns:a16="http://schemas.microsoft.com/office/drawing/2014/main" id="{1323D7E9-CA62-3FA1-C9E0-1BBA3AE67FA8}"/>
              </a:ext>
            </a:extLst>
          </p:cNvPr>
          <p:cNvSpPr>
            <a:spLocks noGrp="1"/>
          </p:cNvSpPr>
          <p:nvPr>
            <p:ph type="dt" sz="half" idx="10"/>
          </p:nvPr>
        </p:nvSpPr>
        <p:spPr>
          <a:xfrm>
            <a:off x="1097280" y="6459785"/>
            <a:ext cx="2472271" cy="365125"/>
          </a:xfrm>
        </p:spPr>
        <p:txBody>
          <a:bodyPr>
            <a:normAutofit/>
          </a:bodyPr>
          <a:lstStyle/>
          <a:p>
            <a:pPr>
              <a:spcAft>
                <a:spcPts val="600"/>
              </a:spcAft>
            </a:pPr>
            <a:fld id="{626DE685-1B6F-4D7C-AEF2-C9AD71EC467A}" type="datetime1">
              <a:rPr lang="en-US" smtClean="0"/>
              <a:pPr>
                <a:spcAft>
                  <a:spcPts val="600"/>
                </a:spcAft>
              </a:pPr>
              <a:t>3/13/2024</a:t>
            </a:fld>
            <a:endParaRPr lang="en-US"/>
          </a:p>
        </p:txBody>
      </p:sp>
    </p:spTree>
    <p:extLst>
      <p:ext uri="{BB962C8B-B14F-4D97-AF65-F5344CB8AC3E}">
        <p14:creationId xmlns:p14="http://schemas.microsoft.com/office/powerpoint/2010/main" val="1678802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0868623-18C2-21F2-08D6-C16B44988C74}"/>
              </a:ext>
            </a:extLst>
          </p:cNvPr>
          <p:cNvSpPr>
            <a:spLocks noGrp="1"/>
          </p:cNvSpPr>
          <p:nvPr>
            <p:ph type="title"/>
          </p:nvPr>
        </p:nvSpPr>
        <p:spPr>
          <a:xfrm>
            <a:off x="6411685" y="634946"/>
            <a:ext cx="5127171" cy="1450757"/>
          </a:xfrm>
        </p:spPr>
        <p:txBody>
          <a:bodyPr>
            <a:normAutofit/>
          </a:bodyPr>
          <a:lstStyle/>
          <a:p>
            <a:pPr algn="ctr"/>
            <a:r>
              <a:rPr lang="pl-PL" b="1">
                <a:cs typeface="Calibri Light"/>
              </a:rPr>
              <a:t>Dlaczego bierzemy udział?</a:t>
            </a:r>
            <a:endParaRPr lang="pl-PL"/>
          </a:p>
        </p:txBody>
      </p:sp>
      <p:pic>
        <p:nvPicPr>
          <p:cNvPr id="5" name="Obraz 4" descr="Okwiecone drzewa owocowe w sadzie">
            <a:extLst>
              <a:ext uri="{FF2B5EF4-FFF2-40B4-BE49-F238E27FC236}">
                <a16:creationId xmlns:a16="http://schemas.microsoft.com/office/drawing/2014/main" id="{1995565B-376D-7C24-C1B6-F548675F3191}"/>
              </a:ext>
            </a:extLst>
          </p:cNvPr>
          <p:cNvPicPr>
            <a:picLocks noChangeAspect="1"/>
          </p:cNvPicPr>
          <p:nvPr/>
        </p:nvPicPr>
        <p:blipFill>
          <a:blip r:embed="rId2"/>
          <a:stretch>
            <a:fillRect/>
          </a:stretch>
        </p:blipFill>
        <p:spPr>
          <a:xfrm>
            <a:off x="643192" y="1565346"/>
            <a:ext cx="5451627" cy="34072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9D35B3EF-3F0D-EB54-DA65-AC95139D7B7A}"/>
              </a:ext>
            </a:extLst>
          </p:cNvPr>
          <p:cNvSpPr>
            <a:spLocks noGrp="1"/>
          </p:cNvSpPr>
          <p:nvPr>
            <p:ph idx="1"/>
          </p:nvPr>
        </p:nvSpPr>
        <p:spPr>
          <a:xfrm>
            <a:off x="6411684" y="2198914"/>
            <a:ext cx="5127172" cy="3670180"/>
          </a:xfrm>
        </p:spPr>
        <p:txBody>
          <a:bodyPr vert="horz" lIns="0" tIns="45720" rIns="0" bIns="45720" rtlCol="0" anchor="t">
            <a:normAutofit/>
          </a:bodyPr>
          <a:lstStyle/>
          <a:p>
            <a:pPr marL="0" indent="0" algn="ctr">
              <a:buNone/>
            </a:pPr>
            <a:r>
              <a:rPr lang="pl-PL" sz="2800">
                <a:cs typeface="Calibri"/>
              </a:rPr>
              <a:t>W naszej szkole zawsze szanujemy tradycje oraz wiemy jak one są ważne w życiu szkolnym i społecznym.  Dlatego tradycyjny sad będzie najlepszym sposobem, aby zachęcić uczniów do dbania o tradycję.</a:t>
            </a:r>
            <a:endParaRPr lang="pl-PL">
              <a:cs typeface="Calibri" panose="020F0502020204030204"/>
            </a:endParaRPr>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38227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7A474FB-333D-2A8D-673B-B559DAC8C88D}"/>
              </a:ext>
            </a:extLst>
          </p:cNvPr>
          <p:cNvSpPr>
            <a:spLocks noGrp="1"/>
          </p:cNvSpPr>
          <p:nvPr>
            <p:ph type="title"/>
          </p:nvPr>
        </p:nvSpPr>
        <p:spPr>
          <a:xfrm>
            <a:off x="6411685" y="634946"/>
            <a:ext cx="5127171" cy="1450757"/>
          </a:xfrm>
        </p:spPr>
        <p:txBody>
          <a:bodyPr>
            <a:normAutofit/>
          </a:bodyPr>
          <a:lstStyle/>
          <a:p>
            <a:pPr algn="ctr"/>
            <a:r>
              <a:rPr lang="pl-PL" b="1">
                <a:cs typeface="Calibri Light"/>
              </a:rPr>
              <a:t>Jak będziemy dbać </a:t>
            </a:r>
            <a:br>
              <a:rPr lang="pl-PL" b="1">
                <a:cs typeface="Calibri Light"/>
              </a:rPr>
            </a:br>
            <a:r>
              <a:rPr lang="pl-PL" b="1">
                <a:cs typeface="Calibri Light"/>
              </a:rPr>
              <a:t>o drzewa?</a:t>
            </a:r>
          </a:p>
        </p:txBody>
      </p:sp>
      <p:pic>
        <p:nvPicPr>
          <p:cNvPr id="4" name="Obraz 3" descr="Wiosenne prace w sadzie a plonowanie - Rolserwis">
            <a:extLst>
              <a:ext uri="{FF2B5EF4-FFF2-40B4-BE49-F238E27FC236}">
                <a16:creationId xmlns:a16="http://schemas.microsoft.com/office/drawing/2014/main" id="{ABAACF25-1C94-A3C7-A22B-CF5749A44F2E}"/>
              </a:ext>
            </a:extLst>
          </p:cNvPr>
          <p:cNvPicPr>
            <a:picLocks noChangeAspect="1"/>
          </p:cNvPicPr>
          <p:nvPr/>
        </p:nvPicPr>
        <p:blipFill>
          <a:blip r:embed="rId2"/>
          <a:stretch>
            <a:fillRect/>
          </a:stretch>
        </p:blipFill>
        <p:spPr>
          <a:xfrm>
            <a:off x="643192" y="1456314"/>
            <a:ext cx="5451627" cy="36253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B73FDBF5-8D24-BD30-595B-26AA48AE4545}"/>
              </a:ext>
            </a:extLst>
          </p:cNvPr>
          <p:cNvSpPr>
            <a:spLocks noGrp="1"/>
          </p:cNvSpPr>
          <p:nvPr>
            <p:ph idx="1"/>
          </p:nvPr>
        </p:nvSpPr>
        <p:spPr>
          <a:xfrm>
            <a:off x="6411684" y="2198914"/>
            <a:ext cx="5127172" cy="3670180"/>
          </a:xfrm>
        </p:spPr>
        <p:txBody>
          <a:bodyPr vert="horz" lIns="0" tIns="45720" rIns="0" bIns="45720" rtlCol="0" anchor="t">
            <a:normAutofit/>
          </a:bodyPr>
          <a:lstStyle/>
          <a:p>
            <a:pPr marL="0" indent="0" algn="ctr">
              <a:buNone/>
            </a:pPr>
            <a:r>
              <a:rPr lang="pl-PL" sz="2800">
                <a:cs typeface="Calibri"/>
              </a:rPr>
              <a:t>Nasze drzewa nie będą "dokarmiane" chemicznymi substancjami, które mogą zmienić wygląd, smak albo barwę owoców. Nasze drzewa będą rozsadzane równomierne, tak aby uniknąć występowania drzew karłowatych.</a:t>
            </a:r>
            <a:endParaRPr lang="pl-PL">
              <a:cs typeface="Calibri" panose="020F0502020204030204"/>
            </a:endParaRPr>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8267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1D4AD86-293B-5E80-DE99-1D09E35E601F}"/>
              </a:ext>
            </a:extLst>
          </p:cNvPr>
          <p:cNvSpPr>
            <a:spLocks noGrp="1"/>
          </p:cNvSpPr>
          <p:nvPr>
            <p:ph type="title"/>
          </p:nvPr>
        </p:nvSpPr>
        <p:spPr>
          <a:xfrm>
            <a:off x="6411685" y="634946"/>
            <a:ext cx="5127171" cy="1450757"/>
          </a:xfrm>
        </p:spPr>
        <p:txBody>
          <a:bodyPr>
            <a:normAutofit/>
          </a:bodyPr>
          <a:lstStyle/>
          <a:p>
            <a:pPr algn="ctr"/>
            <a:r>
              <a:rPr lang="pl-PL" b="1">
                <a:cs typeface="Calibri Light"/>
              </a:rPr>
              <a:t>Jaką będziemy mieli glebę?</a:t>
            </a:r>
            <a:endParaRPr lang="pl-PL"/>
          </a:p>
        </p:txBody>
      </p:sp>
      <p:pic>
        <p:nvPicPr>
          <p:cNvPr id="4" name="Obraz 3" descr="Kwasy humusowe w sadzie | Jak dbać o glebę w ekologicznym sadzie?">
            <a:extLst>
              <a:ext uri="{FF2B5EF4-FFF2-40B4-BE49-F238E27FC236}">
                <a16:creationId xmlns:a16="http://schemas.microsoft.com/office/drawing/2014/main" id="{B9A6BC86-E8A5-46CD-200F-E335F37F09F6}"/>
              </a:ext>
            </a:extLst>
          </p:cNvPr>
          <p:cNvPicPr>
            <a:picLocks noChangeAspect="1"/>
          </p:cNvPicPr>
          <p:nvPr/>
        </p:nvPicPr>
        <p:blipFill>
          <a:blip r:embed="rId2"/>
          <a:stretch>
            <a:fillRect/>
          </a:stretch>
        </p:blipFill>
        <p:spPr>
          <a:xfrm>
            <a:off x="643192" y="1224619"/>
            <a:ext cx="5451627" cy="40887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49128344-5745-623C-D7D4-AB7E74AB1CC5}"/>
              </a:ext>
            </a:extLst>
          </p:cNvPr>
          <p:cNvSpPr>
            <a:spLocks noGrp="1"/>
          </p:cNvSpPr>
          <p:nvPr>
            <p:ph idx="1"/>
          </p:nvPr>
        </p:nvSpPr>
        <p:spPr>
          <a:xfrm>
            <a:off x="6411684" y="2198914"/>
            <a:ext cx="5127172" cy="3670180"/>
          </a:xfrm>
        </p:spPr>
        <p:txBody>
          <a:bodyPr vert="horz" lIns="0" tIns="45720" rIns="0" bIns="45720" rtlCol="0" anchor="t">
            <a:normAutofit/>
          </a:bodyPr>
          <a:lstStyle/>
          <a:p>
            <a:pPr marL="0" indent="0" algn="ctr">
              <a:buNone/>
            </a:pPr>
            <a:r>
              <a:rPr lang="pl-PL" sz="2800">
                <a:cs typeface="Calibri"/>
              </a:rPr>
              <a:t>Nasze owoce będą miały zapewnioną dobrą glebę. Użyjemy żyznej ziemi, aby korzenie miały szansę na przystosowanie się do klimatu.</a:t>
            </a:r>
            <a:endParaRPr lang="pl-PL"/>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78348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2E41B9A-D740-8DB4-17A8-792256601EC8}"/>
              </a:ext>
            </a:extLst>
          </p:cNvPr>
          <p:cNvSpPr>
            <a:spLocks noGrp="1"/>
          </p:cNvSpPr>
          <p:nvPr>
            <p:ph type="title"/>
          </p:nvPr>
        </p:nvSpPr>
        <p:spPr>
          <a:xfrm>
            <a:off x="6411685" y="634946"/>
            <a:ext cx="5127171" cy="1450757"/>
          </a:xfrm>
        </p:spPr>
        <p:txBody>
          <a:bodyPr>
            <a:normAutofit/>
          </a:bodyPr>
          <a:lstStyle/>
          <a:p>
            <a:pPr algn="ctr"/>
            <a:r>
              <a:rPr lang="pl-PL" b="1">
                <a:cs typeface="Calibri Light"/>
              </a:rPr>
              <a:t>Jakie zwierzęta będą nam pomagać?</a:t>
            </a:r>
            <a:endParaRPr lang="pl-PL"/>
          </a:p>
        </p:txBody>
      </p:sp>
      <p:pic>
        <p:nvPicPr>
          <p:cNvPr id="4" name="Obraz 3" descr="W Łodzi jest tyle ptaków, co ludzi - Dzienniklodzki.pl">
            <a:extLst>
              <a:ext uri="{FF2B5EF4-FFF2-40B4-BE49-F238E27FC236}">
                <a16:creationId xmlns:a16="http://schemas.microsoft.com/office/drawing/2014/main" id="{2047E31D-8B02-8FCA-DA31-F8BC1F8B8EA7}"/>
              </a:ext>
            </a:extLst>
          </p:cNvPr>
          <p:cNvPicPr>
            <a:picLocks noChangeAspect="1"/>
          </p:cNvPicPr>
          <p:nvPr/>
        </p:nvPicPr>
        <p:blipFill>
          <a:blip r:embed="rId2"/>
          <a:stretch>
            <a:fillRect/>
          </a:stretch>
        </p:blipFill>
        <p:spPr>
          <a:xfrm>
            <a:off x="643192" y="986111"/>
            <a:ext cx="5451627" cy="45657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CCA19F95-F513-8315-D95D-FAB7D9767491}"/>
              </a:ext>
            </a:extLst>
          </p:cNvPr>
          <p:cNvSpPr>
            <a:spLocks noGrp="1"/>
          </p:cNvSpPr>
          <p:nvPr>
            <p:ph idx="1"/>
          </p:nvPr>
        </p:nvSpPr>
        <p:spPr>
          <a:xfrm>
            <a:off x="6411684" y="2198914"/>
            <a:ext cx="5127172" cy="3670180"/>
          </a:xfrm>
        </p:spPr>
        <p:txBody>
          <a:bodyPr vert="horz" lIns="0" tIns="45720" rIns="0" bIns="45720" rtlCol="0" anchor="t">
            <a:normAutofit/>
          </a:bodyPr>
          <a:lstStyle/>
          <a:p>
            <a:pPr marL="0" indent="0" algn="ctr">
              <a:buNone/>
            </a:pPr>
            <a:r>
              <a:rPr lang="pl-PL" sz="2800">
                <a:cs typeface="Calibri"/>
              </a:rPr>
              <a:t>Każdy wie, że w naturze każdy organizm ma swoich sprzymierzeńców. Jednym z nich są ptaki, które pomagają w zwalczaniu szkodników. Na naszych drzewach zbudujemy budki i karmniki dla ptaków, aby mogły osiedlić się w sadzie i pomagać nam w jego prowadzeniu.</a:t>
            </a:r>
            <a:endParaRPr lang="pl-PL"/>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40319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76CCFAB-56CA-A1EA-472B-4500D6B6FFF4}"/>
              </a:ext>
            </a:extLst>
          </p:cNvPr>
          <p:cNvSpPr>
            <a:spLocks noGrp="1"/>
          </p:cNvSpPr>
          <p:nvPr>
            <p:ph type="title"/>
          </p:nvPr>
        </p:nvSpPr>
        <p:spPr>
          <a:xfrm>
            <a:off x="6411685" y="634946"/>
            <a:ext cx="5127171" cy="1450757"/>
          </a:xfrm>
        </p:spPr>
        <p:txBody>
          <a:bodyPr>
            <a:normAutofit/>
          </a:bodyPr>
          <a:lstStyle/>
          <a:p>
            <a:pPr algn="ctr"/>
            <a:r>
              <a:rPr lang="pl-PL" b="1">
                <a:cs typeface="Calibri Light"/>
              </a:rPr>
              <a:t>Jabłoń</a:t>
            </a:r>
          </a:p>
        </p:txBody>
      </p:sp>
      <p:pic>
        <p:nvPicPr>
          <p:cNvPr id="4" name="Symbol zastępczy zawartości 3">
            <a:extLst>
              <a:ext uri="{FF2B5EF4-FFF2-40B4-BE49-F238E27FC236}">
                <a16:creationId xmlns:a16="http://schemas.microsoft.com/office/drawing/2014/main" id="{D92CD11A-9062-0A3D-3C27-DD9AD7C1CE76}"/>
              </a:ext>
              <a:ext uri="{C183D7F6-B498-43B3-948B-1728B52AA6E4}">
                <adec:decorative xmlns:adec="http://schemas.microsoft.com/office/drawing/2017/decorative" val="1"/>
              </a:ext>
            </a:extLst>
          </p:cNvPr>
          <p:cNvPicPr>
            <a:picLocks noChangeAspect="1"/>
          </p:cNvPicPr>
          <p:nvPr/>
        </p:nvPicPr>
        <p:blipFill rotWithShape="1">
          <a:blip r:embed="rId2"/>
          <a:srcRect l="1879" r="5481"/>
          <a:stretch/>
        </p:blipFill>
        <p:spPr>
          <a:xfrm>
            <a:off x="643192" y="1172539"/>
            <a:ext cx="5451627" cy="41928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38" name="Straight Connector 37">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9" name="Content Placeholder 7">
            <a:extLst>
              <a:ext uri="{FF2B5EF4-FFF2-40B4-BE49-F238E27FC236}">
                <a16:creationId xmlns:a16="http://schemas.microsoft.com/office/drawing/2014/main" id="{D8B4AAC6-9408-3A66-1389-31855B8923A5}"/>
              </a:ext>
            </a:extLst>
          </p:cNvPr>
          <p:cNvSpPr>
            <a:spLocks noGrp="1"/>
          </p:cNvSpPr>
          <p:nvPr>
            <p:ph idx="1"/>
          </p:nvPr>
        </p:nvSpPr>
        <p:spPr>
          <a:xfrm>
            <a:off x="6411684" y="2198914"/>
            <a:ext cx="5127172" cy="3670180"/>
          </a:xfrm>
        </p:spPr>
        <p:txBody>
          <a:bodyPr vert="horz" lIns="0" tIns="45720" rIns="0" bIns="45720" rtlCol="0" anchor="t">
            <a:normAutofit/>
          </a:bodyPr>
          <a:lstStyle/>
          <a:p>
            <a:pPr marL="0" indent="0" algn="ctr">
              <a:buNone/>
            </a:pPr>
            <a:r>
              <a:rPr lang="en-US" sz="2800" err="1">
                <a:cs typeface="Calibri"/>
              </a:rPr>
              <a:t>Jabłka</a:t>
            </a:r>
            <a:r>
              <a:rPr lang="en-US" sz="2800">
                <a:cs typeface="Calibri"/>
              </a:rPr>
              <a:t> to </a:t>
            </a:r>
            <a:r>
              <a:rPr lang="en-US" sz="2800" err="1">
                <a:cs typeface="Calibri"/>
              </a:rPr>
              <a:t>powszechny</a:t>
            </a:r>
            <a:r>
              <a:rPr lang="en-US" sz="2800">
                <a:cs typeface="Calibri"/>
              </a:rPr>
              <a:t> </a:t>
            </a:r>
            <a:r>
              <a:rPr lang="en-US" sz="2800" err="1">
                <a:cs typeface="Calibri"/>
              </a:rPr>
              <a:t>owoc</a:t>
            </a:r>
            <a:r>
              <a:rPr lang="en-US" sz="2800">
                <a:cs typeface="Calibri"/>
              </a:rPr>
              <a:t>  </a:t>
            </a:r>
            <a:br>
              <a:rPr lang="en-US" sz="2800">
                <a:cs typeface="Calibri"/>
              </a:rPr>
            </a:br>
            <a:r>
              <a:rPr lang="en-US" sz="2800">
                <a:cs typeface="Calibri"/>
              </a:rPr>
              <a:t>w </a:t>
            </a:r>
            <a:r>
              <a:rPr lang="en-US" sz="2800" err="1">
                <a:cs typeface="Calibri"/>
              </a:rPr>
              <a:t>Polsce</a:t>
            </a:r>
            <a:r>
              <a:rPr lang="en-US" sz="2800">
                <a:cs typeface="Calibri"/>
              </a:rPr>
              <a:t>. </a:t>
            </a:r>
            <a:r>
              <a:rPr lang="en-US" sz="2800" err="1">
                <a:cs typeface="Calibri"/>
              </a:rPr>
              <a:t>Zawierają</a:t>
            </a:r>
            <a:r>
              <a:rPr lang="en-US" sz="2800">
                <a:cs typeface="Calibri"/>
              </a:rPr>
              <a:t> </a:t>
            </a:r>
            <a:r>
              <a:rPr lang="en-US" sz="2800" err="1">
                <a:cs typeface="Calibri"/>
              </a:rPr>
              <a:t>witaminę</a:t>
            </a:r>
            <a:r>
              <a:rPr lang="en-US" sz="2800">
                <a:cs typeface="Calibri"/>
              </a:rPr>
              <a:t> C </a:t>
            </a:r>
            <a:r>
              <a:rPr lang="en-US" sz="2800" err="1">
                <a:cs typeface="Calibri"/>
              </a:rPr>
              <a:t>i</a:t>
            </a:r>
            <a:r>
              <a:rPr lang="en-US" sz="2800">
                <a:cs typeface="Calibri"/>
              </a:rPr>
              <a:t> </a:t>
            </a:r>
            <a:r>
              <a:rPr lang="en-US" sz="2800" err="1">
                <a:cs typeface="Calibri"/>
              </a:rPr>
              <a:t>potas</a:t>
            </a:r>
            <a:r>
              <a:rPr lang="en-US" sz="2800">
                <a:cs typeface="Calibri"/>
              </a:rPr>
              <a:t>. </a:t>
            </a:r>
            <a:r>
              <a:rPr lang="en-US" sz="2800" err="1">
                <a:cs typeface="Calibri"/>
              </a:rPr>
              <a:t>Zwiększają</a:t>
            </a:r>
            <a:r>
              <a:rPr lang="en-US" sz="2800">
                <a:cs typeface="Calibri"/>
              </a:rPr>
              <a:t> </a:t>
            </a:r>
            <a:r>
              <a:rPr lang="en-US" sz="2800" err="1">
                <a:cs typeface="Calibri"/>
              </a:rPr>
              <a:t>też</a:t>
            </a:r>
            <a:r>
              <a:rPr lang="en-US" sz="2800">
                <a:cs typeface="Calibri"/>
              </a:rPr>
              <a:t> </a:t>
            </a:r>
            <a:r>
              <a:rPr lang="en-US" sz="2800" err="1">
                <a:cs typeface="Calibri"/>
              </a:rPr>
              <a:t>odporność</a:t>
            </a:r>
            <a:r>
              <a:rPr lang="en-US" sz="2800">
                <a:cs typeface="Calibri"/>
              </a:rPr>
              <a:t> </a:t>
            </a:r>
            <a:r>
              <a:rPr lang="en-US" sz="2800" err="1">
                <a:cs typeface="Calibri"/>
              </a:rPr>
              <a:t>i</a:t>
            </a:r>
            <a:r>
              <a:rPr lang="en-US" sz="2800">
                <a:cs typeface="Calibri"/>
              </a:rPr>
              <a:t> </a:t>
            </a:r>
            <a:r>
              <a:rPr lang="en-US" sz="2800" err="1">
                <a:cs typeface="Calibri"/>
              </a:rPr>
              <a:t>są</a:t>
            </a:r>
            <a:r>
              <a:rPr lang="en-US" sz="2800">
                <a:cs typeface="Calibri"/>
              </a:rPr>
              <a:t> </a:t>
            </a:r>
            <a:r>
              <a:rPr lang="en-US" sz="2800" err="1">
                <a:cs typeface="Calibri"/>
              </a:rPr>
              <a:t>źródłem</a:t>
            </a:r>
            <a:r>
              <a:rPr lang="en-US" sz="2800">
                <a:cs typeface="Calibri"/>
              </a:rPr>
              <a:t> </a:t>
            </a:r>
            <a:r>
              <a:rPr lang="en-US" sz="2800" err="1">
                <a:cs typeface="Calibri"/>
              </a:rPr>
              <a:t>przeciwutleniaczy</a:t>
            </a:r>
            <a:r>
              <a:rPr lang="en-US" sz="2800">
                <a:cs typeface="Calibri"/>
              </a:rPr>
              <a:t>.</a:t>
            </a:r>
            <a:endParaRPr lang="en-US" sz="2800">
              <a:ea typeface="Calibri"/>
              <a:cs typeface="Calibri"/>
            </a:endParaRPr>
          </a:p>
        </p:txBody>
      </p:sp>
      <p:sp>
        <p:nvSpPr>
          <p:cNvPr id="40" name="Rectangle 39">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41">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78598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9C4C4EA-CC21-CB31-D8B1-ECE88A5F19F2}"/>
              </a:ext>
            </a:extLst>
          </p:cNvPr>
          <p:cNvSpPr>
            <a:spLocks noGrp="1"/>
          </p:cNvSpPr>
          <p:nvPr>
            <p:ph type="title"/>
          </p:nvPr>
        </p:nvSpPr>
        <p:spPr>
          <a:xfrm>
            <a:off x="6411685" y="634946"/>
            <a:ext cx="5127171" cy="1450757"/>
          </a:xfrm>
        </p:spPr>
        <p:txBody>
          <a:bodyPr>
            <a:normAutofit/>
          </a:bodyPr>
          <a:lstStyle/>
          <a:p>
            <a:pPr algn="ctr"/>
            <a:r>
              <a:rPr lang="pl-PL" b="1">
                <a:cs typeface="Calibri Light"/>
              </a:rPr>
              <a:t>Grusze</a:t>
            </a:r>
            <a:endParaRPr lang="pl-PL"/>
          </a:p>
        </p:txBody>
      </p:sp>
      <p:pic>
        <p:nvPicPr>
          <p:cNvPr id="4" name="Obraz 3" descr="Najlepsze odmiany grusz letnich, jesiennych i zimowych - murator.pl">
            <a:extLst>
              <a:ext uri="{FF2B5EF4-FFF2-40B4-BE49-F238E27FC236}">
                <a16:creationId xmlns:a16="http://schemas.microsoft.com/office/drawing/2014/main" id="{6AD4F4AA-2417-CBF8-A074-2092C03928CF}"/>
              </a:ext>
            </a:extLst>
          </p:cNvPr>
          <p:cNvPicPr>
            <a:picLocks noChangeAspect="1"/>
          </p:cNvPicPr>
          <p:nvPr/>
        </p:nvPicPr>
        <p:blipFill>
          <a:blip r:embed="rId2"/>
          <a:stretch>
            <a:fillRect/>
          </a:stretch>
        </p:blipFill>
        <p:spPr>
          <a:xfrm>
            <a:off x="643192" y="1456314"/>
            <a:ext cx="5451627" cy="36253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B0CA2479-6DE6-D3A2-751F-25C49F3D204F}"/>
              </a:ext>
            </a:extLst>
          </p:cNvPr>
          <p:cNvSpPr>
            <a:spLocks noGrp="1"/>
          </p:cNvSpPr>
          <p:nvPr>
            <p:ph idx="1"/>
          </p:nvPr>
        </p:nvSpPr>
        <p:spPr>
          <a:xfrm>
            <a:off x="6411684" y="2198914"/>
            <a:ext cx="5127172" cy="3670180"/>
          </a:xfrm>
        </p:spPr>
        <p:txBody>
          <a:bodyPr vert="horz" lIns="0" tIns="45720" rIns="0" bIns="45720" rtlCol="0" anchor="t">
            <a:normAutofit/>
          </a:bodyPr>
          <a:lstStyle/>
          <a:p>
            <a:pPr marL="0" indent="0" algn="ctr">
              <a:buNone/>
            </a:pPr>
            <a:r>
              <a:rPr lang="pl-PL" sz="2800">
                <a:cs typeface="Calibri"/>
              </a:rPr>
              <a:t>Grusze nie są aż tak popularne jak jabłonie, ale i tak mają swoje właściwości, ponieważ wspomagają pracę serca, oraz zmniejszają szansę na posiadanie cukrzycy. </a:t>
            </a:r>
            <a:endParaRPr lang="pl-PL">
              <a:cs typeface="Calibri" panose="020F0502020204030204"/>
            </a:endParaRPr>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57642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0DFB091-24C9-6D12-4D1C-7272384A5E66}"/>
              </a:ext>
            </a:extLst>
          </p:cNvPr>
          <p:cNvSpPr>
            <a:spLocks noGrp="1"/>
          </p:cNvSpPr>
          <p:nvPr>
            <p:ph type="title"/>
          </p:nvPr>
        </p:nvSpPr>
        <p:spPr>
          <a:xfrm>
            <a:off x="6411685" y="634946"/>
            <a:ext cx="5127171" cy="1450757"/>
          </a:xfrm>
        </p:spPr>
        <p:txBody>
          <a:bodyPr>
            <a:normAutofit/>
          </a:bodyPr>
          <a:lstStyle/>
          <a:p>
            <a:pPr algn="ctr"/>
            <a:r>
              <a:rPr lang="pl-PL" b="1">
                <a:cs typeface="Calibri Light"/>
              </a:rPr>
              <a:t>Śliwy</a:t>
            </a:r>
          </a:p>
        </p:txBody>
      </p:sp>
      <p:pic>
        <p:nvPicPr>
          <p:cNvPr id="5" name="Obraz 4" descr="Odmiany śliwy - murator.pl">
            <a:extLst>
              <a:ext uri="{FF2B5EF4-FFF2-40B4-BE49-F238E27FC236}">
                <a16:creationId xmlns:a16="http://schemas.microsoft.com/office/drawing/2014/main" id="{3C8EB722-51FB-C5E3-D936-6270E94D3188}"/>
              </a:ext>
            </a:extLst>
          </p:cNvPr>
          <p:cNvPicPr>
            <a:picLocks noChangeAspect="1"/>
          </p:cNvPicPr>
          <p:nvPr/>
        </p:nvPicPr>
        <p:blipFill>
          <a:blip r:embed="rId2"/>
          <a:stretch>
            <a:fillRect/>
          </a:stretch>
        </p:blipFill>
        <p:spPr>
          <a:xfrm>
            <a:off x="643192" y="1449499"/>
            <a:ext cx="5451627" cy="36389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22" name="Straight Connector 2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3D937E70-247D-0EC4-F2B3-E84D3407B11E}"/>
              </a:ext>
            </a:extLst>
          </p:cNvPr>
          <p:cNvSpPr>
            <a:spLocks noGrp="1"/>
          </p:cNvSpPr>
          <p:nvPr>
            <p:ph idx="1"/>
          </p:nvPr>
        </p:nvSpPr>
        <p:spPr>
          <a:xfrm>
            <a:off x="6411684" y="2198914"/>
            <a:ext cx="5127172" cy="3670180"/>
          </a:xfrm>
        </p:spPr>
        <p:txBody>
          <a:bodyPr vert="horz" lIns="0" tIns="45720" rIns="0" bIns="45720" rtlCol="0" anchor="t">
            <a:normAutofit/>
          </a:bodyPr>
          <a:lstStyle/>
          <a:p>
            <a:pPr marL="0" indent="0" algn="ctr">
              <a:buNone/>
            </a:pPr>
            <a:r>
              <a:rPr lang="pl-PL" sz="2800">
                <a:cs typeface="Calibri"/>
              </a:rPr>
              <a:t>Śliwy nie są popularne tak jak powyższe owoce, ale są niskokaloryczne oraz są dobrym źródłem witamin C i K oraz potasu.</a:t>
            </a:r>
            <a:endParaRPr lang="pl-PL">
              <a:latin typeface="Roboto"/>
              <a:ea typeface="Roboto"/>
              <a:cs typeface="Roboto"/>
            </a:endParaRPr>
          </a:p>
        </p:txBody>
      </p:sp>
      <p:sp>
        <p:nvSpPr>
          <p:cNvPr id="24" name="Rectangle 2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87760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otalTime>0</TotalTime>
  <Words>376</Words>
  <Application>Microsoft Office PowerPoint</Application>
  <PresentationFormat>Panoramiczny</PresentationFormat>
  <Paragraphs>24</Paragraphs>
  <Slides>11</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11</vt:i4>
      </vt:variant>
    </vt:vector>
  </HeadingPairs>
  <TitlesOfParts>
    <vt:vector size="15" baseType="lpstr">
      <vt:lpstr>Calibri</vt:lpstr>
      <vt:lpstr>Calibri Light</vt:lpstr>
      <vt:lpstr>Roboto</vt:lpstr>
      <vt:lpstr>Retrospect</vt:lpstr>
      <vt:lpstr>Projekt dla szkół</vt:lpstr>
      <vt:lpstr>O projekcie</vt:lpstr>
      <vt:lpstr>Dlaczego bierzemy udział?</vt:lpstr>
      <vt:lpstr>Jak będziemy dbać  o drzewa?</vt:lpstr>
      <vt:lpstr>Jaką będziemy mieli glebę?</vt:lpstr>
      <vt:lpstr>Jakie zwierzęta będą nam pomagać?</vt:lpstr>
      <vt:lpstr>Jabłoń</vt:lpstr>
      <vt:lpstr>Grusze</vt:lpstr>
      <vt:lpstr>Śliwy</vt:lpstr>
      <vt:lpstr>Wiśnie</vt:lpstr>
      <vt:lpstr>Czereśnie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Cecylia Dzierzenga</dc:creator>
  <cp:lastModifiedBy>Wiktoria</cp:lastModifiedBy>
  <cp:revision>3</cp:revision>
  <dcterms:created xsi:type="dcterms:W3CDTF">2024-03-08T12:54:52Z</dcterms:created>
  <dcterms:modified xsi:type="dcterms:W3CDTF">2024-03-13T18:35:52Z</dcterms:modified>
</cp:coreProperties>
</file>